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70" r:id="rId6"/>
    <p:sldId id="261" r:id="rId7"/>
    <p:sldId id="263" r:id="rId8"/>
    <p:sldId id="265" r:id="rId9"/>
    <p:sldId id="266" r:id="rId10"/>
    <p:sldId id="262" r:id="rId11"/>
    <p:sldId id="267" r:id="rId12"/>
    <p:sldId id="268" r:id="rId13"/>
    <p:sldId id="269" r:id="rId14"/>
    <p:sldId id="271" r:id="rId15"/>
    <p:sldId id="264" r:id="rId16"/>
    <p:sldId id="27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0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CST Certifications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CST Examinees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5765</c:v>
                </c:pt>
                <c:pt idx="1">
                  <c:v>6709</c:v>
                </c:pt>
                <c:pt idx="2">
                  <c:v>7908</c:v>
                </c:pt>
                <c:pt idx="3">
                  <c:v>9984</c:v>
                </c:pt>
                <c:pt idx="4">
                  <c:v>10695</c:v>
                </c:pt>
                <c:pt idx="5">
                  <c:v>10834</c:v>
                </c:pt>
                <c:pt idx="6">
                  <c:v>10648</c:v>
                </c:pt>
                <c:pt idx="7">
                  <c:v>10707</c:v>
                </c:pt>
                <c:pt idx="8">
                  <c:v>10492</c:v>
                </c:pt>
                <c:pt idx="9">
                  <c:v>10234</c:v>
                </c:pt>
                <c:pt idx="10">
                  <c:v>10087</c:v>
                </c:pt>
                <c:pt idx="11">
                  <c:v>10024</c:v>
                </c:pt>
                <c:pt idx="12">
                  <c:v>10673</c:v>
                </c:pt>
                <c:pt idx="13">
                  <c:v>8144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64-4D94-A792-30A458D38A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CST Certifications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3806</c:v>
                </c:pt>
                <c:pt idx="1">
                  <c:v>4378</c:v>
                </c:pt>
                <c:pt idx="2">
                  <c:v>4947</c:v>
                </c:pt>
                <c:pt idx="3">
                  <c:v>5608</c:v>
                </c:pt>
                <c:pt idx="4">
                  <c:v>6003</c:v>
                </c:pt>
                <c:pt idx="5">
                  <c:v>7118</c:v>
                </c:pt>
                <c:pt idx="6">
                  <c:v>7611</c:v>
                </c:pt>
                <c:pt idx="7">
                  <c:v>7476</c:v>
                </c:pt>
                <c:pt idx="8">
                  <c:v>7277</c:v>
                </c:pt>
                <c:pt idx="9">
                  <c:v>7261</c:v>
                </c:pt>
                <c:pt idx="10">
                  <c:v>7192</c:v>
                </c:pt>
                <c:pt idx="11">
                  <c:v>7108</c:v>
                </c:pt>
                <c:pt idx="12">
                  <c:v>6418</c:v>
                </c:pt>
                <c:pt idx="13">
                  <c:v>5587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64-4D94-A792-30A458D38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5820280"/>
        <c:axId val="395816672"/>
      </c:lineChart>
      <c:catAx>
        <c:axId val="3958202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816672"/>
        <c:crosses val="autoZero"/>
        <c:auto val="1"/>
        <c:lblAlgn val="ctr"/>
        <c:lblOffset val="100"/>
        <c:noMultiLvlLbl val="0"/>
      </c:catAx>
      <c:valAx>
        <c:axId val="39581667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820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Fear of Failure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 Xers (41-56)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0CF930F6-06A2-4D3E-8637-D88C47C574B6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3AB-42A8-9300-DB0DB5FDFBAD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AB-42A8-9300-DB0DB5FDFB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Millenials (25-40)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AB-42A8-9300-DB0DB5FDFB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519520912"/>
        <c:axId val="519515664"/>
        <c:axId val="308911448"/>
      </c:bar3DChart>
      <c:catAx>
        <c:axId val="51952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515664"/>
        <c:crosses val="autoZero"/>
        <c:auto val="1"/>
        <c:lblAlgn val="ctr"/>
        <c:lblOffset val="100"/>
        <c:noMultiLvlLbl val="0"/>
      </c:catAx>
      <c:valAx>
        <c:axId val="519515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9520912"/>
        <c:crosses val="autoZero"/>
        <c:crossBetween val="between"/>
      </c:valAx>
      <c:serAx>
        <c:axId val="3089114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515664"/>
        <c:crosses val="autoZero"/>
      </c:ser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924803149606299"/>
          <c:y val="0.10014843133929434"/>
          <c:w val="0.74127546751968509"/>
          <c:h val="0.77054522818988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Challenges that Impede Student Success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Mental Health</c:v>
                </c:pt>
                <c:pt idx="1">
                  <c:v>Financial</c:v>
                </c:pt>
                <c:pt idx="2">
                  <c:v>Lack of Family Support</c:v>
                </c:pt>
                <c:pt idx="3">
                  <c:v>First Generation </c:v>
                </c:pt>
                <c:pt idx="4">
                  <c:v>Dependant Children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7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04-4AFB-82F4-5BC58BC22EA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75398872"/>
        <c:axId val="275401824"/>
      </c:barChart>
      <c:valAx>
        <c:axId val="27540182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398872"/>
        <c:crosses val="autoZero"/>
        <c:crossBetween val="between"/>
      </c:valAx>
      <c:catAx>
        <c:axId val="275398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401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E4714-8221-4F4B-9A9C-6FCD669F7AED}" type="doc">
      <dgm:prSet loTypeId="urn:microsoft.com/office/officeart/2005/8/layout/hProcess9" loCatId="process" qsTypeId="urn:microsoft.com/office/officeart/2005/8/quickstyle/3d7" qsCatId="3D" csTypeId="urn:microsoft.com/office/officeart/2005/8/colors/accent1_2" csCatId="accent1" phldr="1"/>
      <dgm:spPr/>
    </dgm:pt>
    <dgm:pt modelId="{B5A8FE19-C99D-4743-A0F4-84DF22E149D1}">
      <dgm:prSet phldrT="[Text]" custT="1"/>
      <dgm:spPr/>
      <dgm:t>
        <a:bodyPr/>
        <a:lstStyle/>
        <a:p>
          <a:r>
            <a:rPr lang="en-US" sz="2000" b="1" u="sng" dirty="0" smtClean="0"/>
            <a:t>Transformative Learning</a:t>
          </a:r>
        </a:p>
        <a:p>
          <a:r>
            <a:rPr lang="en-US" sz="2000" b="1" u="none" dirty="0" smtClean="0"/>
            <a:t>Dilemma (failure)</a:t>
          </a:r>
        </a:p>
        <a:p>
          <a:r>
            <a:rPr lang="en-US" sz="2000" b="1" u="none" dirty="0" smtClean="0"/>
            <a:t>Critical Reflection</a:t>
          </a:r>
        </a:p>
        <a:p>
          <a:r>
            <a:rPr lang="en-US" sz="2000" b="1" u="none" dirty="0" smtClean="0"/>
            <a:t>Communication</a:t>
          </a:r>
          <a:endParaRPr lang="en-US" sz="2000" b="1" u="none" dirty="0"/>
        </a:p>
      </dgm:t>
    </dgm:pt>
    <dgm:pt modelId="{6292FB01-F260-4C19-99FA-2A17393CCB48}" type="parTrans" cxnId="{E96756CC-836A-49A2-9C76-1998063E3E9F}">
      <dgm:prSet/>
      <dgm:spPr/>
      <dgm:t>
        <a:bodyPr/>
        <a:lstStyle/>
        <a:p>
          <a:endParaRPr lang="en-US"/>
        </a:p>
      </dgm:t>
    </dgm:pt>
    <dgm:pt modelId="{8D96BC3A-FA55-4788-B5C9-DB67EA74A5AE}" type="sibTrans" cxnId="{E96756CC-836A-49A2-9C76-1998063E3E9F}">
      <dgm:prSet/>
      <dgm:spPr/>
      <dgm:t>
        <a:bodyPr/>
        <a:lstStyle/>
        <a:p>
          <a:endParaRPr lang="en-US"/>
        </a:p>
      </dgm:t>
    </dgm:pt>
    <dgm:pt modelId="{E9C8D764-69C7-453E-9538-4E816A512682}">
      <dgm:prSet phldrT="[Text]" custT="1"/>
      <dgm:spPr/>
      <dgm:t>
        <a:bodyPr/>
        <a:lstStyle/>
        <a:p>
          <a:r>
            <a:rPr lang="en-US" sz="2000" b="1" u="sng" dirty="0" smtClean="0"/>
            <a:t>Resilience</a:t>
          </a:r>
        </a:p>
        <a:p>
          <a:r>
            <a:rPr lang="en-US" sz="2000" b="1" u="none" dirty="0" smtClean="0"/>
            <a:t>Motivation</a:t>
          </a:r>
        </a:p>
        <a:p>
          <a:r>
            <a:rPr lang="en-US" sz="2000" b="1" u="none" dirty="0" smtClean="0"/>
            <a:t>Challenge</a:t>
          </a:r>
        </a:p>
        <a:p>
          <a:r>
            <a:rPr lang="en-US" sz="2000" b="1" u="none" dirty="0" smtClean="0"/>
            <a:t>Support</a:t>
          </a:r>
          <a:endParaRPr lang="en-US" sz="2000" b="1" u="none" dirty="0"/>
        </a:p>
      </dgm:t>
    </dgm:pt>
    <dgm:pt modelId="{318CE656-A9D1-4DEC-94AA-3A3F8CFBAC33}" type="parTrans" cxnId="{903C1864-F76C-48F3-9444-805BCB57372F}">
      <dgm:prSet/>
      <dgm:spPr/>
      <dgm:t>
        <a:bodyPr/>
        <a:lstStyle/>
        <a:p>
          <a:endParaRPr lang="en-US"/>
        </a:p>
      </dgm:t>
    </dgm:pt>
    <dgm:pt modelId="{6F553236-AB9D-48BD-A300-D55F4C4007E5}" type="sibTrans" cxnId="{903C1864-F76C-48F3-9444-805BCB57372F}">
      <dgm:prSet/>
      <dgm:spPr/>
      <dgm:t>
        <a:bodyPr/>
        <a:lstStyle/>
        <a:p>
          <a:endParaRPr lang="en-US"/>
        </a:p>
      </dgm:t>
    </dgm:pt>
    <dgm:pt modelId="{107ACC5F-E1C4-44FB-B0DA-CC7DC6EAA8C4}">
      <dgm:prSet phldrT="[Text]" custT="1"/>
      <dgm:spPr/>
      <dgm:t>
        <a:bodyPr/>
        <a:lstStyle/>
        <a:p>
          <a:r>
            <a:rPr lang="en-US" sz="2400" dirty="0" smtClean="0">
              <a:latin typeface="Cooper Black" panose="0208090404030B020404" pitchFamily="18" charset="0"/>
            </a:rPr>
            <a:t>Surgical Technology Success </a:t>
          </a:r>
          <a:endParaRPr lang="en-US" sz="2400" dirty="0">
            <a:latin typeface="Cooper Black" panose="0208090404030B020404" pitchFamily="18" charset="0"/>
          </a:endParaRPr>
        </a:p>
      </dgm:t>
    </dgm:pt>
    <dgm:pt modelId="{995A110C-4C69-46D5-97DB-7F92F2902494}" type="parTrans" cxnId="{1C8D4FD8-828A-4A10-9896-63B0768C8780}">
      <dgm:prSet/>
      <dgm:spPr/>
      <dgm:t>
        <a:bodyPr/>
        <a:lstStyle/>
        <a:p>
          <a:endParaRPr lang="en-US"/>
        </a:p>
      </dgm:t>
    </dgm:pt>
    <dgm:pt modelId="{7E8E942E-054A-46FE-AB85-72B6239F2AE2}" type="sibTrans" cxnId="{1C8D4FD8-828A-4A10-9896-63B0768C8780}">
      <dgm:prSet/>
      <dgm:spPr/>
      <dgm:t>
        <a:bodyPr/>
        <a:lstStyle/>
        <a:p>
          <a:endParaRPr lang="en-US"/>
        </a:p>
      </dgm:t>
    </dgm:pt>
    <dgm:pt modelId="{EC2007D4-5A78-49A3-B1CE-BBB25F2C2C05}" type="pres">
      <dgm:prSet presAssocID="{FDFE4714-8221-4F4B-9A9C-6FCD669F7AED}" presName="CompostProcess" presStyleCnt="0">
        <dgm:presLayoutVars>
          <dgm:dir/>
          <dgm:resizeHandles val="exact"/>
        </dgm:presLayoutVars>
      </dgm:prSet>
      <dgm:spPr/>
    </dgm:pt>
    <dgm:pt modelId="{98D03023-BDC2-4F58-9462-C0BD61A47AE5}" type="pres">
      <dgm:prSet presAssocID="{FDFE4714-8221-4F4B-9A9C-6FCD669F7AED}" presName="arrow" presStyleLbl="bgShp" presStyleIdx="0" presStyleCnt="1"/>
      <dgm:spPr/>
    </dgm:pt>
    <dgm:pt modelId="{D70DD49E-4CA8-4BC4-881A-C2370289D156}" type="pres">
      <dgm:prSet presAssocID="{FDFE4714-8221-4F4B-9A9C-6FCD669F7AED}" presName="linearProcess" presStyleCnt="0"/>
      <dgm:spPr/>
    </dgm:pt>
    <dgm:pt modelId="{6E78DA0C-DBEF-4EF8-9C85-56A9E9C38674}" type="pres">
      <dgm:prSet presAssocID="{B5A8FE19-C99D-4743-A0F4-84DF22E149D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27950F-178A-4639-938D-6DE8910AE041}" type="pres">
      <dgm:prSet presAssocID="{8D96BC3A-FA55-4788-B5C9-DB67EA74A5AE}" presName="sibTrans" presStyleCnt="0"/>
      <dgm:spPr/>
    </dgm:pt>
    <dgm:pt modelId="{F46084BB-7095-48C0-A39A-AB34DD23A839}" type="pres">
      <dgm:prSet presAssocID="{E9C8D764-69C7-453E-9538-4E816A512682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770F36-793F-43BE-A9D9-2BB2E81AE9F7}" type="pres">
      <dgm:prSet presAssocID="{6F553236-AB9D-48BD-A300-D55F4C4007E5}" presName="sibTrans" presStyleCnt="0"/>
      <dgm:spPr/>
    </dgm:pt>
    <dgm:pt modelId="{4E13FF62-138A-45A4-9AE9-4F132DCF92A7}" type="pres">
      <dgm:prSet presAssocID="{107ACC5F-E1C4-44FB-B0DA-CC7DC6EAA8C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2E4C76-88C4-4068-953C-D9CACBF62C79}" type="presOf" srcId="{B5A8FE19-C99D-4743-A0F4-84DF22E149D1}" destId="{6E78DA0C-DBEF-4EF8-9C85-56A9E9C38674}" srcOrd="0" destOrd="0" presId="urn:microsoft.com/office/officeart/2005/8/layout/hProcess9"/>
    <dgm:cxn modelId="{903C1864-F76C-48F3-9444-805BCB57372F}" srcId="{FDFE4714-8221-4F4B-9A9C-6FCD669F7AED}" destId="{E9C8D764-69C7-453E-9538-4E816A512682}" srcOrd="1" destOrd="0" parTransId="{318CE656-A9D1-4DEC-94AA-3A3F8CFBAC33}" sibTransId="{6F553236-AB9D-48BD-A300-D55F4C4007E5}"/>
    <dgm:cxn modelId="{E96756CC-836A-49A2-9C76-1998063E3E9F}" srcId="{FDFE4714-8221-4F4B-9A9C-6FCD669F7AED}" destId="{B5A8FE19-C99D-4743-A0F4-84DF22E149D1}" srcOrd="0" destOrd="0" parTransId="{6292FB01-F260-4C19-99FA-2A17393CCB48}" sibTransId="{8D96BC3A-FA55-4788-B5C9-DB67EA74A5AE}"/>
    <dgm:cxn modelId="{1C8D4FD8-828A-4A10-9896-63B0768C8780}" srcId="{FDFE4714-8221-4F4B-9A9C-6FCD669F7AED}" destId="{107ACC5F-E1C4-44FB-B0DA-CC7DC6EAA8C4}" srcOrd="2" destOrd="0" parTransId="{995A110C-4C69-46D5-97DB-7F92F2902494}" sibTransId="{7E8E942E-054A-46FE-AB85-72B6239F2AE2}"/>
    <dgm:cxn modelId="{3D94CFE0-84C2-4691-AF35-D609A5CFBF2D}" type="presOf" srcId="{E9C8D764-69C7-453E-9538-4E816A512682}" destId="{F46084BB-7095-48C0-A39A-AB34DD23A839}" srcOrd="0" destOrd="0" presId="urn:microsoft.com/office/officeart/2005/8/layout/hProcess9"/>
    <dgm:cxn modelId="{C8D2D615-5594-4604-9E10-A08CE8548B0C}" type="presOf" srcId="{107ACC5F-E1C4-44FB-B0DA-CC7DC6EAA8C4}" destId="{4E13FF62-138A-45A4-9AE9-4F132DCF92A7}" srcOrd="0" destOrd="0" presId="urn:microsoft.com/office/officeart/2005/8/layout/hProcess9"/>
    <dgm:cxn modelId="{C4D63358-0B9B-493E-8EC4-44FB2A9CCF5C}" type="presOf" srcId="{FDFE4714-8221-4F4B-9A9C-6FCD669F7AED}" destId="{EC2007D4-5A78-49A3-B1CE-BBB25F2C2C05}" srcOrd="0" destOrd="0" presId="urn:microsoft.com/office/officeart/2005/8/layout/hProcess9"/>
    <dgm:cxn modelId="{60F03A45-A0EB-4B02-807F-7CFE76A2A720}" type="presParOf" srcId="{EC2007D4-5A78-49A3-B1CE-BBB25F2C2C05}" destId="{98D03023-BDC2-4F58-9462-C0BD61A47AE5}" srcOrd="0" destOrd="0" presId="urn:microsoft.com/office/officeart/2005/8/layout/hProcess9"/>
    <dgm:cxn modelId="{9C002592-5D08-4752-85C6-67A6D4E4599A}" type="presParOf" srcId="{EC2007D4-5A78-49A3-B1CE-BBB25F2C2C05}" destId="{D70DD49E-4CA8-4BC4-881A-C2370289D156}" srcOrd="1" destOrd="0" presId="urn:microsoft.com/office/officeart/2005/8/layout/hProcess9"/>
    <dgm:cxn modelId="{A7DBDD29-2FEB-480B-A9BF-F222941D1B57}" type="presParOf" srcId="{D70DD49E-4CA8-4BC4-881A-C2370289D156}" destId="{6E78DA0C-DBEF-4EF8-9C85-56A9E9C38674}" srcOrd="0" destOrd="0" presId="urn:microsoft.com/office/officeart/2005/8/layout/hProcess9"/>
    <dgm:cxn modelId="{06079741-628E-4B3B-868A-6BE0D2700689}" type="presParOf" srcId="{D70DD49E-4CA8-4BC4-881A-C2370289D156}" destId="{F927950F-178A-4639-938D-6DE8910AE041}" srcOrd="1" destOrd="0" presId="urn:microsoft.com/office/officeart/2005/8/layout/hProcess9"/>
    <dgm:cxn modelId="{ED476F6E-5BE3-4D99-AFBF-6CE78E499FAE}" type="presParOf" srcId="{D70DD49E-4CA8-4BC4-881A-C2370289D156}" destId="{F46084BB-7095-48C0-A39A-AB34DD23A839}" srcOrd="2" destOrd="0" presId="urn:microsoft.com/office/officeart/2005/8/layout/hProcess9"/>
    <dgm:cxn modelId="{9681DF2A-5EE5-4411-8C2E-72346752EF57}" type="presParOf" srcId="{D70DD49E-4CA8-4BC4-881A-C2370289D156}" destId="{D8770F36-793F-43BE-A9D9-2BB2E81AE9F7}" srcOrd="3" destOrd="0" presId="urn:microsoft.com/office/officeart/2005/8/layout/hProcess9"/>
    <dgm:cxn modelId="{9560AE46-8444-496F-83AF-0FBFE96D8A4F}" type="presParOf" srcId="{D70DD49E-4CA8-4BC4-881A-C2370289D156}" destId="{4E13FF62-138A-45A4-9AE9-4F132DCF92A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03023-BDC2-4F58-9462-C0BD61A47AE5}">
      <dsp:nvSpPr>
        <dsp:cNvPr id="0" name=""/>
        <dsp:cNvSpPr/>
      </dsp:nvSpPr>
      <dsp:spPr>
        <a:xfrm>
          <a:off x="801406" y="0"/>
          <a:ext cx="9082604" cy="631371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8DA0C-DBEF-4EF8-9C85-56A9E9C38674}">
      <dsp:nvSpPr>
        <dsp:cNvPr id="0" name=""/>
        <dsp:cNvSpPr/>
      </dsp:nvSpPr>
      <dsp:spPr>
        <a:xfrm>
          <a:off x="0" y="1894114"/>
          <a:ext cx="3205625" cy="2525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Transformative Learning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none" kern="1200" dirty="0" smtClean="0"/>
            <a:t>Dilemma (failure)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none" kern="1200" dirty="0" smtClean="0"/>
            <a:t>Critical Reflection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none" kern="1200" dirty="0" smtClean="0"/>
            <a:t>Communication</a:t>
          </a:r>
          <a:endParaRPr lang="en-US" sz="2000" b="1" u="none" kern="1200" dirty="0"/>
        </a:p>
      </dsp:txBody>
      <dsp:txXfrm>
        <a:off x="123284" y="2017398"/>
        <a:ext cx="2959057" cy="2278918"/>
      </dsp:txXfrm>
    </dsp:sp>
    <dsp:sp modelId="{F46084BB-7095-48C0-A39A-AB34DD23A839}">
      <dsp:nvSpPr>
        <dsp:cNvPr id="0" name=""/>
        <dsp:cNvSpPr/>
      </dsp:nvSpPr>
      <dsp:spPr>
        <a:xfrm>
          <a:off x="3739895" y="1894114"/>
          <a:ext cx="3205625" cy="2525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Resilience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none" kern="1200" dirty="0" smtClean="0"/>
            <a:t>Motivation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none" kern="1200" dirty="0" smtClean="0"/>
            <a:t>Challenge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none" kern="1200" dirty="0" smtClean="0"/>
            <a:t>Support</a:t>
          </a:r>
          <a:endParaRPr lang="en-US" sz="2000" b="1" u="none" kern="1200" dirty="0"/>
        </a:p>
      </dsp:txBody>
      <dsp:txXfrm>
        <a:off x="3863179" y="2017398"/>
        <a:ext cx="2959057" cy="2278918"/>
      </dsp:txXfrm>
    </dsp:sp>
    <dsp:sp modelId="{4E13FF62-138A-45A4-9AE9-4F132DCF92A7}">
      <dsp:nvSpPr>
        <dsp:cNvPr id="0" name=""/>
        <dsp:cNvSpPr/>
      </dsp:nvSpPr>
      <dsp:spPr>
        <a:xfrm>
          <a:off x="7479791" y="1894114"/>
          <a:ext cx="3205625" cy="2525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Cooper Black" panose="0208090404030B020404" pitchFamily="18" charset="0"/>
            </a:rPr>
            <a:t>Surgical Technology Success </a:t>
          </a:r>
          <a:endParaRPr lang="en-US" sz="2400" kern="1200" dirty="0">
            <a:latin typeface="Cooper Black" panose="0208090404030B020404" pitchFamily="18" charset="0"/>
          </a:endParaRPr>
        </a:p>
      </dsp:txBody>
      <dsp:txXfrm>
        <a:off x="7603075" y="2017398"/>
        <a:ext cx="2959057" cy="2278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9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6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9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9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9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9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6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4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E644-B2FF-49CF-8607-CBC45B4A198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4739-09CE-41ED-8F98-7E4C1F4E6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free_text_polls/UWAsfnJLLai04jEa9nzGQ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301452" y="-321549"/>
            <a:ext cx="6782637" cy="3798277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Lato Black" panose="020F0A02020204030203" pitchFamily="34" charset="0"/>
              </a:rPr>
              <a:t>Encouraging Resilience </a:t>
            </a:r>
            <a:r>
              <a:rPr lang="en-US" sz="5400" b="1" dirty="0" smtClean="0">
                <a:latin typeface="Lato Black" panose="020F0A02020204030203" pitchFamily="34" charset="0"/>
              </a:rPr>
              <a:t>Through </a:t>
            </a:r>
            <a:r>
              <a:rPr lang="en-US" sz="5400" b="1" dirty="0">
                <a:latin typeface="Lato Black" panose="020F0A02020204030203" pitchFamily="34" charset="0"/>
              </a:rPr>
              <a:t>Peer and Instructor Support</a:t>
            </a:r>
          </a:p>
        </p:txBody>
      </p:sp>
    </p:spTree>
    <p:extLst>
      <p:ext uri="{BB962C8B-B14F-4D97-AF65-F5344CB8AC3E}">
        <p14:creationId xmlns:p14="http://schemas.microsoft.com/office/powerpoint/2010/main" val="32513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502" y="0"/>
            <a:ext cx="650557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23915" y="2803491"/>
            <a:ext cx="2944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Lato Black" panose="020F0A02020204030203" pitchFamily="34" charset="0"/>
              </a:rPr>
              <a:t>Resilience</a:t>
            </a:r>
            <a:endParaRPr lang="en-US" sz="4400" dirty="0">
              <a:latin typeface="Lato Black" panose="020F0A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4301" y="542611"/>
            <a:ext cx="278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ato Black" panose="020F0A02020204030203" pitchFamily="34" charset="0"/>
              </a:rPr>
              <a:t>Motivation</a:t>
            </a:r>
            <a:endParaRPr lang="en-US" sz="2400" dirty="0">
              <a:latin typeface="Lato Black" panose="020F0A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5908" y="3572932"/>
            <a:ext cx="2606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Lato Black" panose="020F0A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5318" y="3576934"/>
            <a:ext cx="278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ato Black" panose="020F0A02020204030203" pitchFamily="34" charset="0"/>
              </a:rPr>
              <a:t>Challenge</a:t>
            </a:r>
            <a:endParaRPr lang="en-US" sz="2400" dirty="0">
              <a:latin typeface="Lato Black" panose="020F0A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2512" y="3558931"/>
            <a:ext cx="278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ato Black" panose="020F0A02020204030203" pitchFamily="34" charset="0"/>
              </a:rPr>
              <a:t>Support</a:t>
            </a:r>
            <a:endParaRPr lang="en-US" sz="2400" dirty="0"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4" y="237670"/>
            <a:ext cx="5972107" cy="398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541" y="649849"/>
            <a:ext cx="6456224" cy="431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758" y="2128670"/>
            <a:ext cx="4415856" cy="4534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833" y="598031"/>
            <a:ext cx="6860419" cy="606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19"/>
          <a:stretch/>
        </p:blipFill>
        <p:spPr>
          <a:xfrm>
            <a:off x="948267" y="259291"/>
            <a:ext cx="4334934" cy="3013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353" y="259290"/>
            <a:ext cx="4522445" cy="3013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283"/>
          <a:stretch/>
        </p:blipFill>
        <p:spPr>
          <a:xfrm>
            <a:off x="4241799" y="3450665"/>
            <a:ext cx="3358622" cy="32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804" y="4833257"/>
            <a:ext cx="11294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Lato Black" panose="020F0A02020204030203" pitchFamily="34" charset="0"/>
              </a:rPr>
              <a:t>“We must fail in here so we don’t fail out there.”</a:t>
            </a:r>
            <a:endParaRPr lang="en-US" sz="4800" dirty="0">
              <a:solidFill>
                <a:schemeClr val="bg1"/>
              </a:solidFill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6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99205247"/>
              </p:ext>
            </p:extLst>
          </p:nvPr>
        </p:nvGraphicFramePr>
        <p:xfrm>
          <a:off x="252549" y="278674"/>
          <a:ext cx="10685417" cy="6313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29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9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3000" y="1817665"/>
            <a:ext cx="3932237" cy="16002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Lato Black" panose="020F0A02020204030203" pitchFamily="34" charset="0"/>
              </a:rPr>
              <a:t>Anna Campbell</a:t>
            </a:r>
            <a:endParaRPr lang="en-US" sz="6000" b="1" dirty="0">
              <a:latin typeface="Lato Black" panose="020F0A02020204030203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96" y="509451"/>
            <a:ext cx="5556068" cy="599970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52999" y="3642361"/>
            <a:ext cx="3932237" cy="1817914"/>
          </a:xfrm>
        </p:spPr>
        <p:txBody>
          <a:bodyPr>
            <a:normAutofit fontScale="92500"/>
          </a:bodyPr>
          <a:lstStyle/>
          <a:p>
            <a:r>
              <a:rPr lang="en-US" sz="2000" dirty="0" smtClean="0">
                <a:latin typeface="Lato Black" panose="020F0A02020204030203" pitchFamily="34" charset="0"/>
              </a:rPr>
              <a:t>CST/CSFA, CRCST</a:t>
            </a:r>
          </a:p>
          <a:p>
            <a:r>
              <a:rPr lang="en-US" sz="2000" dirty="0" smtClean="0">
                <a:latin typeface="Lato Black" panose="020F0A02020204030203" pitchFamily="34" charset="0"/>
              </a:rPr>
              <a:t>BA, </a:t>
            </a:r>
            <a:r>
              <a:rPr lang="en-US" sz="2000" dirty="0" err="1" smtClean="0">
                <a:latin typeface="Lato Black" panose="020F0A02020204030203" pitchFamily="34" charset="0"/>
              </a:rPr>
              <a:t>MSEd</a:t>
            </a:r>
            <a:r>
              <a:rPr lang="en-US" sz="2000" dirty="0" smtClean="0">
                <a:latin typeface="Lato Black" panose="020F0A02020204030203" pitchFamily="34" charset="0"/>
              </a:rPr>
              <a:t>, PhD (May 2023!)</a:t>
            </a:r>
          </a:p>
          <a:p>
            <a:r>
              <a:rPr lang="en-US" sz="2000" dirty="0" smtClean="0">
                <a:latin typeface="Lato Black" panose="020F0A02020204030203" pitchFamily="34" charset="0"/>
              </a:rPr>
              <a:t>Masters Online Teaching Certificate</a:t>
            </a:r>
          </a:p>
          <a:p>
            <a:r>
              <a:rPr lang="en-US" sz="2000" dirty="0" smtClean="0">
                <a:latin typeface="Lato Black" panose="020F0A02020204030203" pitchFamily="34" charset="0"/>
              </a:rPr>
              <a:t>Certified Mental Health First Aid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94000">
              <a:schemeClr val="accent1">
                <a:lumMod val="40000"/>
                <a:lumOff val="60000"/>
              </a:schemeClr>
            </a:gs>
            <a:gs pos="85000">
              <a:srgbClr val="E7F0F9"/>
            </a:gs>
            <a:gs pos="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Lato Black" panose="020F0A02020204030203" pitchFamily="34" charset="0"/>
              </a:rPr>
              <a:t>“The Great Resignation”</a:t>
            </a:r>
            <a:endParaRPr lang="en-US" dirty="0">
              <a:latin typeface="Lato Black" panose="020F0A02020204030203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225" y="1825625"/>
            <a:ext cx="11294346" cy="4351338"/>
          </a:xfrm>
        </p:spPr>
        <p:txBody>
          <a:bodyPr/>
          <a:lstStyle/>
          <a:p>
            <a:r>
              <a:rPr lang="en-US" sz="3600" dirty="0" smtClean="0"/>
              <a:t>Since February </a:t>
            </a:r>
            <a:r>
              <a:rPr lang="en-US" sz="3600" dirty="0"/>
              <a:t>2021, </a:t>
            </a:r>
            <a:r>
              <a:rPr lang="en-US" sz="3600" dirty="0" smtClean="0"/>
              <a:t>more </a:t>
            </a:r>
            <a:r>
              <a:rPr lang="en-US" sz="3600" dirty="0"/>
              <a:t>than </a:t>
            </a:r>
            <a:r>
              <a:rPr lang="en-US" sz="3600" b="1" dirty="0"/>
              <a:t>5 million workers </a:t>
            </a:r>
            <a:r>
              <a:rPr lang="en-US" sz="3600" dirty="0"/>
              <a:t>have quit their jobs </a:t>
            </a:r>
            <a:endParaRPr lang="en-US" sz="3600" dirty="0" smtClean="0"/>
          </a:p>
          <a:p>
            <a:r>
              <a:rPr lang="en-US" sz="3600" dirty="0"/>
              <a:t>The </a:t>
            </a:r>
            <a:r>
              <a:rPr lang="en-US" sz="3600" dirty="0" smtClean="0"/>
              <a:t>healthcare </a:t>
            </a:r>
            <a:r>
              <a:rPr lang="en-US" sz="3600" dirty="0"/>
              <a:t>industry is one of the hardest </a:t>
            </a:r>
            <a:r>
              <a:rPr lang="en-US" sz="3600" dirty="0" smtClean="0"/>
              <a:t>hit</a:t>
            </a:r>
          </a:p>
          <a:p>
            <a:pPr lvl="1"/>
            <a:r>
              <a:rPr lang="en-US" sz="3600" b="1" dirty="0" smtClean="0"/>
              <a:t>20 </a:t>
            </a:r>
            <a:r>
              <a:rPr lang="en-US" sz="3600" b="1" dirty="0"/>
              <a:t>percent of the workforce </a:t>
            </a:r>
            <a:r>
              <a:rPr lang="en-US" sz="3600" dirty="0"/>
              <a:t>over the past two </a:t>
            </a:r>
            <a:r>
              <a:rPr lang="en-US" sz="3600" dirty="0" smtClean="0"/>
              <a:t>years</a:t>
            </a:r>
          </a:p>
          <a:p>
            <a:r>
              <a:rPr lang="en-US" sz="3600" dirty="0" smtClean="0"/>
              <a:t>Overall, healthcare </a:t>
            </a:r>
            <a:r>
              <a:rPr lang="en-US" sz="3600" dirty="0"/>
              <a:t>employment is down by an estimated </a:t>
            </a:r>
            <a:r>
              <a:rPr lang="en-US" sz="3600" b="1" dirty="0"/>
              <a:t>500,000 </a:t>
            </a:r>
            <a:r>
              <a:rPr lang="en-US" sz="3600" b="1" dirty="0" smtClean="0"/>
              <a:t>workers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19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10088708"/>
              </p:ext>
            </p:extLst>
          </p:nvPr>
        </p:nvGraphicFramePr>
        <p:xfrm>
          <a:off x="602901" y="221064"/>
          <a:ext cx="10982848" cy="6481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51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69570"/>
            <a:ext cx="4058652" cy="4058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305" y="417095"/>
            <a:ext cx="10988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To submit your answers, use your camera and scan the QR code below to open Poll Everywhere, or go to </a:t>
            </a:r>
            <a:r>
              <a:rPr lang="en-US" sz="3600" b="1" dirty="0" smtClean="0"/>
              <a:t>PollEv.com </a:t>
            </a:r>
            <a:r>
              <a:rPr lang="en-US" sz="3600" dirty="0" smtClean="0"/>
              <a:t>and enter </a:t>
            </a:r>
            <a:r>
              <a:rPr lang="en-US" sz="3600" b="1" dirty="0" smtClean="0"/>
              <a:t>AnnaCampbell298 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353" y="6333913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https://www.polleverywhere.com/free_text_polls/UWAsfnJLLai04jEa9nzGQ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35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99138" y="160403"/>
            <a:ext cx="86717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Transformative Learning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953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861" y="2935663"/>
            <a:ext cx="355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ato Black" panose="020F0A02020204030203" pitchFamily="34" charset="0"/>
              </a:rPr>
              <a:t>Dilemma</a:t>
            </a:r>
            <a:endParaRPr lang="en-US" sz="3200" dirty="0">
              <a:latin typeface="Lato Black" panose="020F0A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3434" y="6156590"/>
            <a:ext cx="355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ato Black" panose="020F0A02020204030203" pitchFamily="34" charset="0"/>
              </a:rPr>
              <a:t>Discourse</a:t>
            </a:r>
            <a:endParaRPr lang="en-US" sz="3200" dirty="0">
              <a:latin typeface="Lato Black" panose="020F0A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1146" y="2935663"/>
            <a:ext cx="355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Lato Black" panose="020F0A02020204030203" pitchFamily="34" charset="0"/>
              </a:rPr>
              <a:t>Critical Reflection</a:t>
            </a:r>
            <a:endParaRPr lang="en-US" sz="3200" dirty="0">
              <a:latin typeface="Lato Black" panose="020F0A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37" r="3250" b="6197"/>
          <a:stretch/>
        </p:blipFill>
        <p:spPr>
          <a:xfrm>
            <a:off x="0" y="11652"/>
            <a:ext cx="4192841" cy="2904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146" y="87006"/>
            <a:ext cx="3544385" cy="2829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763" r="35209"/>
          <a:stretch/>
        </p:blipFill>
        <p:spPr>
          <a:xfrm>
            <a:off x="4192841" y="3305447"/>
            <a:ext cx="4358305" cy="28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9534"/>
            <a:ext cx="10515600" cy="83718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49</a:t>
            </a:r>
            <a:r>
              <a:rPr lang="en-US" sz="3200" b="1" dirty="0"/>
              <a:t>% of Americans agree that the fear of failure prevents them from achieving or revisiting their </a:t>
            </a:r>
            <a:r>
              <a:rPr lang="en-US" sz="3200" b="1" dirty="0" smtClean="0"/>
              <a:t>goals</a:t>
            </a:r>
            <a:endParaRPr lang="en-US" sz="3200" b="1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411264678"/>
              </p:ext>
            </p:extLst>
          </p:nvPr>
        </p:nvGraphicFramePr>
        <p:xfrm>
          <a:off x="2352431" y="1804888"/>
          <a:ext cx="7487138" cy="4736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352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Graphic spid="9" grpId="0">
        <p:bldAsOne/>
      </p:bldGraphic>
      <p:bldGraphic spid="9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26424028"/>
              </p:ext>
            </p:extLst>
          </p:nvPr>
        </p:nvGraphicFramePr>
        <p:xfrm>
          <a:off x="1014884" y="180871"/>
          <a:ext cx="10189028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59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175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Cooper Black</vt:lpstr>
      <vt:lpstr>Lato Black</vt:lpstr>
      <vt:lpstr>Office Theme</vt:lpstr>
      <vt:lpstr>Encouraging Resilience Through Peer and Instructor Support</vt:lpstr>
      <vt:lpstr>Anna Campbell</vt:lpstr>
      <vt:lpstr>“The Great Resignation”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DuPage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Anna Campbell</dc:title>
  <dc:creator>Campbell, Anna</dc:creator>
  <cp:lastModifiedBy>Campbell, Anna</cp:lastModifiedBy>
  <cp:revision>61</cp:revision>
  <dcterms:created xsi:type="dcterms:W3CDTF">2023-01-25T01:12:21Z</dcterms:created>
  <dcterms:modified xsi:type="dcterms:W3CDTF">2023-02-04T22:48:51Z</dcterms:modified>
</cp:coreProperties>
</file>